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240" d="100"/>
          <a:sy n="240" d="100"/>
        </p:scale>
        <p:origin x="192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60004"/>
            <a:ext cx="133858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60004"/>
            <a:ext cx="4050029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532" y="916507"/>
            <a:ext cx="4130040" cy="1644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426" y="3322038"/>
            <a:ext cx="1315720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00956" y="3322038"/>
            <a:ext cx="252729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slide" Target="slide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slide" Target="slide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41.png"/><Relationship Id="rId7" Type="http://schemas.openxmlformats.org/officeDocument/2006/relationships/slide" Target="slide1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eee.org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5321" y="922598"/>
            <a:ext cx="2457450" cy="50927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Controls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F5F3311-405D-72EC-E4D2-14F8CE8206A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1358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Control</a:t>
            </a:r>
            <a:r>
              <a:rPr spc="-45" dirty="0"/>
              <a:t> objectives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900823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110856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320888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530921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740954"/>
            <a:ext cx="65201" cy="652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5844" y="773529"/>
            <a:ext cx="4344035" cy="19742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stability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Improved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response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characteristics</a:t>
            </a:r>
            <a:endParaRPr sz="1100">
              <a:latin typeface="Arial"/>
              <a:cs typeface="Arial"/>
            </a:endParaRPr>
          </a:p>
          <a:p>
            <a:pPr marL="289560" marR="369570">
              <a:lnSpc>
                <a:spcPct val="125299"/>
              </a:lnSpc>
            </a:pP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Regulation</a:t>
            </a:r>
            <a:r>
              <a:rPr sz="1100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presence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disturbances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noises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Robustness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plant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uncertainties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i="1" spc="-30" dirty="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varying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desired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aspects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universal.</a:t>
            </a:r>
            <a:r>
              <a:rPr sz="11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example,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result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closed-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loop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dynamics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that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insensitive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disturbances.</a:t>
            </a:r>
            <a:r>
              <a:rPr sz="11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disturbance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rejection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problem.</a:t>
            </a:r>
            <a:r>
              <a:rPr sz="11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Also,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9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pointed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previously,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robust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to plant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modeling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errors.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0" dirty="0"/>
              <a:t>Means</a:t>
            </a:r>
            <a:r>
              <a:rPr spc="15" dirty="0"/>
              <a:t> </a:t>
            </a:r>
            <a:r>
              <a:rPr dirty="0"/>
              <a:t>to</a:t>
            </a:r>
            <a:r>
              <a:rPr spc="15" dirty="0"/>
              <a:t> </a:t>
            </a:r>
            <a:r>
              <a:rPr spc="-75" dirty="0"/>
              <a:t>achieve</a:t>
            </a:r>
            <a:r>
              <a:rPr spc="15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dirty="0"/>
              <a:t>control</a:t>
            </a:r>
            <a:r>
              <a:rPr spc="15" dirty="0"/>
              <a:t> </a:t>
            </a:r>
            <a:r>
              <a:rPr spc="-50" dirty="0"/>
              <a:t>objectives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45641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455674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66570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875739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085771"/>
            <a:ext cx="65201" cy="652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2932" y="1118347"/>
            <a:ext cx="3409950" cy="1075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20" dirty="0">
                <a:solidFill>
                  <a:srgbClr val="FF5CA8"/>
                </a:solidFill>
                <a:latin typeface="Arial"/>
                <a:cs typeface="Arial"/>
              </a:rPr>
              <a:t>Model</a:t>
            </a:r>
            <a:r>
              <a:rPr sz="1100" spc="-1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controlled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plant</a:t>
            </a:r>
            <a:endParaRPr sz="1100">
              <a:latin typeface="Arial"/>
              <a:cs typeface="Arial"/>
            </a:endParaRPr>
          </a:p>
          <a:p>
            <a:pPr marL="12700" marR="1123315">
              <a:lnSpc>
                <a:spcPct val="125299"/>
              </a:lnSpc>
            </a:pPr>
            <a:r>
              <a:rPr sz="1100" spc="-45" dirty="0">
                <a:solidFill>
                  <a:srgbClr val="FF5CA8"/>
                </a:solidFill>
                <a:latin typeface="Arial"/>
                <a:cs typeface="Arial"/>
              </a:rPr>
              <a:t>Analyze</a:t>
            </a:r>
            <a:r>
              <a:rPr sz="1100" spc="-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characteristics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plant </a:t>
            </a:r>
            <a:r>
              <a:rPr sz="1100" spc="-50" dirty="0">
                <a:solidFill>
                  <a:srgbClr val="FF5CA8"/>
                </a:solidFill>
                <a:latin typeface="Arial"/>
                <a:cs typeface="Arial"/>
              </a:rPr>
              <a:t>Design</a:t>
            </a:r>
            <a:r>
              <a:rPr sz="1100" spc="-1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(controllers)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45" dirty="0">
                <a:solidFill>
                  <a:srgbClr val="FF5CA8"/>
                </a:solidFill>
                <a:latin typeface="Arial"/>
                <a:cs typeface="Arial"/>
              </a:rPr>
              <a:t>Analyze</a:t>
            </a:r>
            <a:r>
              <a:rPr sz="1100" spc="-10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robustness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system </a:t>
            </a:r>
            <a:r>
              <a:rPr sz="1100" spc="-35" dirty="0">
                <a:solidFill>
                  <a:srgbClr val="FF5CA8"/>
                </a:solidFill>
                <a:latin typeface="Arial"/>
                <a:cs typeface="Arial"/>
              </a:rPr>
              <a:t>Implement</a:t>
            </a:r>
            <a:r>
              <a:rPr sz="1100" spc="-1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About</a:t>
            </a:r>
            <a:r>
              <a:rPr spc="5" dirty="0"/>
              <a:t> </a:t>
            </a:r>
            <a:r>
              <a:rPr dirty="0"/>
              <a:t>this</a:t>
            </a:r>
            <a:r>
              <a:rPr spc="5" dirty="0"/>
              <a:t> </a:t>
            </a:r>
            <a:r>
              <a:rPr spc="-75" dirty="0"/>
              <a:t>course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502399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932" y="418882"/>
            <a:ext cx="32099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first-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graduate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on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346" y="675481"/>
            <a:ext cx="3681308" cy="23311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3188195"/>
            <a:ext cx="65201" cy="652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2932" y="3104678"/>
            <a:ext cx="27851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prerequisite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advanced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E5E5E5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512653"/>
            <a:ext cx="4330920" cy="266755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E5E5E5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448155"/>
            <a:ext cx="4608195" cy="3007995"/>
            <a:chOff x="0" y="448155"/>
            <a:chExt cx="4608195" cy="30079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448155"/>
              <a:ext cx="4330920" cy="30078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346500"/>
              <a:ext cx="4608195" cy="109855"/>
            </a:xfrm>
            <a:custGeom>
              <a:avLst/>
              <a:gdLst/>
              <a:ahLst/>
              <a:cxnLst/>
              <a:rect l="l" t="t" r="r" b="b"/>
              <a:pathLst>
                <a:path w="4608195" h="109854">
                  <a:moveTo>
                    <a:pt x="4607928" y="0"/>
                  </a:moveTo>
                  <a:lnTo>
                    <a:pt x="3071952" y="0"/>
                  </a:lnTo>
                  <a:lnTo>
                    <a:pt x="1535976" y="0"/>
                  </a:lnTo>
                  <a:lnTo>
                    <a:pt x="0" y="0"/>
                  </a:lnTo>
                  <a:lnTo>
                    <a:pt x="0" y="109550"/>
                  </a:lnTo>
                  <a:lnTo>
                    <a:pt x="1535976" y="109550"/>
                  </a:lnTo>
                  <a:lnTo>
                    <a:pt x="3071952" y="109550"/>
                  </a:lnTo>
                  <a:lnTo>
                    <a:pt x="4607928" y="109550"/>
                  </a:lnTo>
                  <a:lnTo>
                    <a:pt x="4607928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E5E5E5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644267"/>
            <a:ext cx="4330920" cy="233855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592950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300" y="60004"/>
            <a:ext cx="1870075" cy="641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E5E5E5"/>
                </a:solidFill>
                <a:latin typeface="Arial"/>
                <a:cs typeface="Arial"/>
              </a:rPr>
              <a:t>Written</a:t>
            </a:r>
            <a:r>
              <a:rPr sz="1400" spc="80" dirty="0">
                <a:solidFill>
                  <a:srgbClr val="E5E5E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E5E5E5"/>
                </a:solidFill>
                <a:latin typeface="Arial"/>
                <a:cs typeface="Arial"/>
              </a:rPr>
              <a:t>materials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4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  <a:spcBef>
                <a:spcPts val="5"/>
              </a:spcBef>
            </a:pP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Open-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Notes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626" y="814052"/>
            <a:ext cx="3464749" cy="226944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5" dirty="0"/>
              <a:t>Resources</a:t>
            </a:r>
            <a:r>
              <a:rPr spc="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control </a:t>
            </a:r>
            <a:r>
              <a:rPr spc="-30" dirty="0"/>
              <a:t>education:</a:t>
            </a:r>
            <a:r>
              <a:rPr spc="125" dirty="0"/>
              <a:t> </a:t>
            </a:r>
            <a:r>
              <a:rPr spc="-60" dirty="0"/>
              <a:t>societies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647319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034491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573491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707157"/>
            <a:ext cx="65201" cy="6520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38544" y="3160699"/>
            <a:ext cx="1732914" cy="0"/>
          </a:xfrm>
          <a:custGeom>
            <a:avLst/>
            <a:gdLst/>
            <a:ahLst/>
            <a:cxnLst/>
            <a:rect l="l" t="t" r="r" b="b"/>
            <a:pathLst>
              <a:path w="1732914">
                <a:moveTo>
                  <a:pt x="0" y="0"/>
                </a:moveTo>
                <a:lnTo>
                  <a:pt x="1732343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6075" y="538747"/>
            <a:ext cx="4141470" cy="27927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AIAA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(American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Institute of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Aeronautics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Astronautics)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ct val="100000"/>
              </a:lnSpc>
              <a:spcBef>
                <a:spcPts val="175"/>
              </a:spcBef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419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Publications:</a:t>
            </a:r>
            <a:r>
              <a:rPr sz="10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AIAA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Journal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Guidance,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Navigation</a:t>
            </a:r>
            <a:endParaRPr sz="10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55"/>
              </a:spcBef>
            </a:pP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ASME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(American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Society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Mechanical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Engineers)</a:t>
            </a:r>
            <a:endParaRPr sz="1100">
              <a:latin typeface="Arial"/>
              <a:cs typeface="Arial"/>
            </a:endParaRPr>
          </a:p>
          <a:p>
            <a:pPr marL="446405" marR="43180" indent="-137160">
              <a:lnSpc>
                <a:spcPct val="100000"/>
              </a:lnSpc>
              <a:spcBef>
                <a:spcPts val="175"/>
              </a:spcBef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3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Publications:</a:t>
            </a:r>
            <a:r>
              <a:rPr sz="10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5CA8"/>
                </a:solidFill>
                <a:latin typeface="Arial"/>
                <a:cs typeface="Arial"/>
              </a:rPr>
              <a:t>ASME</a:t>
            </a:r>
            <a:r>
              <a:rPr sz="10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5CA8"/>
                </a:solidFill>
                <a:latin typeface="Arial"/>
                <a:cs typeface="Arial"/>
              </a:rPr>
              <a:t>Journal</a:t>
            </a:r>
            <a:r>
              <a:rPr sz="10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5CA8"/>
                </a:solidFill>
                <a:latin typeface="Arial"/>
                <a:cs typeface="Arial"/>
              </a:rPr>
              <a:t>of</a:t>
            </a:r>
            <a:r>
              <a:rPr sz="10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5CA8"/>
                </a:solidFill>
                <a:latin typeface="Arial"/>
                <a:cs typeface="Arial"/>
              </a:rPr>
              <a:t>Dynamic</a:t>
            </a:r>
            <a:r>
              <a:rPr sz="1000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spc="-55" dirty="0">
                <a:solidFill>
                  <a:srgbClr val="FF5CA8"/>
                </a:solidFill>
                <a:latin typeface="Arial"/>
                <a:cs typeface="Arial"/>
              </a:rPr>
              <a:t>Systems,</a:t>
            </a:r>
            <a:r>
              <a:rPr sz="10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5CA8"/>
                </a:solidFill>
                <a:latin typeface="Arial"/>
                <a:cs typeface="Arial"/>
              </a:rPr>
              <a:t>Measurement</a:t>
            </a:r>
            <a:r>
              <a:rPr sz="10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5CA8"/>
                </a:solidFill>
                <a:latin typeface="Arial"/>
                <a:cs typeface="Arial"/>
              </a:rPr>
              <a:t>and </a:t>
            </a:r>
            <a:r>
              <a:rPr sz="1000" spc="-10" dirty="0">
                <a:solidFill>
                  <a:srgbClr val="FF5CA8"/>
                </a:solidFill>
                <a:latin typeface="Arial"/>
                <a:cs typeface="Arial"/>
              </a:rPr>
              <a:t>Control</a:t>
            </a:r>
            <a:r>
              <a:rPr sz="1050" spc="-15" baseline="2777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50" baseline="27777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50"/>
              </a:spcBef>
            </a:pP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IEEE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(Institute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Electrical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Electronics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Engineers)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ts val="1200"/>
              </a:lnSpc>
              <a:spcBef>
                <a:spcPts val="175"/>
              </a:spcBef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517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www.ieee.org</a:t>
            </a:r>
            <a:endParaRPr sz="1000">
              <a:latin typeface="Arial"/>
              <a:cs typeface="Arial"/>
            </a:endParaRPr>
          </a:p>
          <a:p>
            <a:pPr marL="309245">
              <a:lnSpc>
                <a:spcPts val="1195"/>
              </a:lnSpc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434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Society</a:t>
            </a:r>
            <a:endParaRPr sz="1000">
              <a:latin typeface="Arial"/>
              <a:cs typeface="Arial"/>
            </a:endParaRPr>
          </a:p>
          <a:p>
            <a:pPr marL="309245">
              <a:lnSpc>
                <a:spcPts val="1200"/>
              </a:lnSpc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517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Publications:</a:t>
            </a:r>
            <a:endParaRPr sz="10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95"/>
              </a:spcBef>
            </a:pPr>
            <a:r>
              <a:rPr sz="900" spc="465" baseline="13888" dirty="0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sz="900" spc="390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900" spc="-10" dirty="0">
                <a:solidFill>
                  <a:srgbClr val="FF5CA8"/>
                </a:solidFill>
                <a:latin typeface="Arial"/>
                <a:cs typeface="Arial"/>
              </a:rPr>
              <a:t>IEEE</a:t>
            </a:r>
            <a:r>
              <a:rPr sz="9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5CA8"/>
                </a:solidFill>
                <a:latin typeface="Arial"/>
                <a:cs typeface="Arial"/>
              </a:rPr>
              <a:t>Control</a:t>
            </a:r>
            <a:r>
              <a:rPr sz="900" spc="10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FF5CA8"/>
                </a:solidFill>
                <a:latin typeface="Arial"/>
                <a:cs typeface="Arial"/>
              </a:rPr>
              <a:t>Systems</a:t>
            </a:r>
            <a:r>
              <a:rPr sz="9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5CA8"/>
                </a:solidFill>
                <a:latin typeface="Arial"/>
                <a:cs typeface="Arial"/>
              </a:rPr>
              <a:t>Magazine</a:t>
            </a:r>
            <a:r>
              <a:rPr sz="900" spc="-15" baseline="37037" dirty="0">
                <a:solidFill>
                  <a:srgbClr val="FFFFFF"/>
                </a:solidFill>
                <a:latin typeface="Arial"/>
                <a:cs typeface="Arial"/>
                <a:hlinkClick r:id="rId7" action="ppaction://hlinksldjump"/>
              </a:rPr>
              <a:t>1</a:t>
            </a:r>
            <a:endParaRPr sz="900" baseline="37037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5"/>
              </a:spcBef>
            </a:pPr>
            <a:r>
              <a:rPr sz="900" spc="465" baseline="13888" dirty="0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sz="900" spc="3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IEEE</a:t>
            </a:r>
            <a:r>
              <a:rPr sz="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Transactions</a:t>
            </a:r>
            <a:r>
              <a:rPr sz="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endParaRPr sz="9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5"/>
              </a:spcBef>
            </a:pPr>
            <a:r>
              <a:rPr sz="900" spc="465" baseline="13888" dirty="0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sz="900" spc="412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IEEE</a:t>
            </a: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Transactions</a:t>
            </a:r>
            <a:r>
              <a:rPr sz="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Automatic</a:t>
            </a:r>
            <a:r>
              <a:rPr sz="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9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75"/>
              </a:spcBef>
            </a:pP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IFAC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(International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Federation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Automatic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ct val="100000"/>
              </a:lnSpc>
              <a:spcBef>
                <a:spcPts val="175"/>
              </a:spcBef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3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Publications:</a:t>
            </a:r>
            <a:r>
              <a:rPr sz="10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Automatica,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Engineering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900" baseline="3703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looking</a:t>
            </a: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these,</a:t>
            </a: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library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8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300" y="60004"/>
            <a:ext cx="24295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E5E5E5"/>
                </a:solidFill>
                <a:latin typeface="Arial"/>
                <a:cs typeface="Arial"/>
              </a:rPr>
              <a:t>IEEE</a:t>
            </a:r>
            <a:r>
              <a:rPr sz="1400" spc="-15" dirty="0">
                <a:solidFill>
                  <a:srgbClr val="E5E5E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E5E5E5"/>
                </a:solidFill>
                <a:latin typeface="Arial"/>
                <a:cs typeface="Arial"/>
              </a:rPr>
              <a:t>Control </a:t>
            </a:r>
            <a:r>
              <a:rPr sz="1400" spc="-85" dirty="0">
                <a:solidFill>
                  <a:srgbClr val="E5E5E5"/>
                </a:solidFill>
                <a:latin typeface="Arial"/>
                <a:cs typeface="Arial"/>
              </a:rPr>
              <a:t>Systems</a:t>
            </a:r>
            <a:r>
              <a:rPr sz="1400" spc="-10" dirty="0">
                <a:solidFill>
                  <a:srgbClr val="E5E5E5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E5E5E5"/>
                </a:solidFill>
                <a:latin typeface="Arial"/>
                <a:cs typeface="Arial"/>
              </a:rPr>
              <a:t>Magazine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683995"/>
            <a:ext cx="4330920" cy="223931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-5" dirty="0"/>
              <a:t> </a:t>
            </a:r>
            <a:r>
              <a:rPr spc="-60" dirty="0"/>
              <a:t>power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30" dirty="0"/>
              <a:t>controls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00023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82128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36318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95885">
              <a:lnSpc>
                <a:spcPct val="102600"/>
              </a:lnSpc>
              <a:spcBef>
                <a:spcPts val="55"/>
              </a:spcBef>
            </a:pPr>
            <a:r>
              <a:rPr dirty="0"/>
              <a:t>Our</a:t>
            </a:r>
            <a:r>
              <a:rPr spc="-15" dirty="0"/>
              <a:t> </a:t>
            </a:r>
            <a:r>
              <a:rPr spc="-20" dirty="0"/>
              <a:t>internal</a:t>
            </a:r>
            <a:r>
              <a:rPr spc="-15" dirty="0"/>
              <a:t> </a:t>
            </a:r>
            <a:r>
              <a:rPr spc="-20" dirty="0"/>
              <a:t>body</a:t>
            </a:r>
            <a:r>
              <a:rPr spc="-10" dirty="0"/>
              <a:t> </a:t>
            </a:r>
            <a:r>
              <a:rPr spc="-30" dirty="0"/>
              <a:t>temperature</a:t>
            </a:r>
            <a:r>
              <a:rPr spc="-15" dirty="0"/>
              <a:t> </a:t>
            </a:r>
            <a:r>
              <a:rPr spc="-10" dirty="0"/>
              <a:t>is </a:t>
            </a:r>
            <a:r>
              <a:rPr spc="-40" dirty="0"/>
              <a:t>regulated</a:t>
            </a:r>
            <a:r>
              <a:rPr spc="-15" dirty="0"/>
              <a:t> </a:t>
            </a:r>
            <a:r>
              <a:rPr spc="-45" dirty="0"/>
              <a:t>around</a:t>
            </a:r>
            <a:r>
              <a:rPr spc="-10" dirty="0"/>
              <a:t> </a:t>
            </a:r>
            <a:r>
              <a:rPr dirty="0"/>
              <a:t>37</a:t>
            </a:r>
            <a:r>
              <a:rPr sz="1200" i="1" baseline="27777" dirty="0">
                <a:latin typeface="Times New Roman"/>
                <a:cs typeface="Times New Roman"/>
              </a:rPr>
              <a:t>◦</a:t>
            </a:r>
            <a:r>
              <a:rPr sz="1200" i="1" spc="195" baseline="27777" dirty="0">
                <a:latin typeface="Times New Roman"/>
                <a:cs typeface="Times New Roman"/>
              </a:rPr>
              <a:t> </a:t>
            </a:r>
            <a:r>
              <a:rPr sz="1100" dirty="0"/>
              <a:t>C</a:t>
            </a:r>
            <a:r>
              <a:rPr sz="1100" spc="-15" dirty="0"/>
              <a:t> </a:t>
            </a:r>
            <a:r>
              <a:rPr sz="1100" dirty="0"/>
              <a:t>or</a:t>
            </a:r>
            <a:r>
              <a:rPr sz="1100" spc="-10" dirty="0"/>
              <a:t> </a:t>
            </a:r>
            <a:r>
              <a:rPr sz="1100" dirty="0"/>
              <a:t>98</a:t>
            </a:r>
            <a:r>
              <a:rPr sz="1100" i="1" dirty="0">
                <a:latin typeface="Times New Roman"/>
                <a:cs typeface="Times New Roman"/>
              </a:rPr>
              <a:t>.</a:t>
            </a:r>
            <a:r>
              <a:rPr sz="1100" dirty="0"/>
              <a:t>6</a:t>
            </a:r>
            <a:r>
              <a:rPr sz="1200" i="1" baseline="27777" dirty="0">
                <a:latin typeface="Times New Roman"/>
                <a:cs typeface="Times New Roman"/>
              </a:rPr>
              <a:t>◦</a:t>
            </a:r>
            <a:r>
              <a:rPr sz="1200" i="1" spc="195" baseline="27777" dirty="0">
                <a:latin typeface="Times New Roman"/>
                <a:cs typeface="Times New Roman"/>
              </a:rPr>
              <a:t> </a:t>
            </a:r>
            <a:r>
              <a:rPr sz="1100" spc="-25" dirty="0"/>
              <a:t>F, </a:t>
            </a:r>
            <a:r>
              <a:rPr sz="1100" spc="-35" dirty="0"/>
              <a:t>whether </a:t>
            </a:r>
            <a:r>
              <a:rPr sz="1100" dirty="0"/>
              <a:t>in</a:t>
            </a:r>
            <a:r>
              <a:rPr sz="1100" spc="-15" dirty="0"/>
              <a:t> </a:t>
            </a:r>
            <a:r>
              <a:rPr sz="1100" dirty="0"/>
              <a:t>a</a:t>
            </a:r>
            <a:r>
              <a:rPr sz="1100" spc="-20" dirty="0"/>
              <a:t> </a:t>
            </a:r>
            <a:r>
              <a:rPr sz="1100" spc="-75" dirty="0"/>
              <a:t>sauna</a:t>
            </a:r>
            <a:r>
              <a:rPr sz="1100" dirty="0"/>
              <a:t> </a:t>
            </a:r>
            <a:r>
              <a:rPr sz="1100" spc="-10" dirty="0"/>
              <a:t>room</a:t>
            </a:r>
            <a:r>
              <a:rPr sz="1100" spc="-15" dirty="0"/>
              <a:t> </a:t>
            </a:r>
            <a:r>
              <a:rPr sz="1100" dirty="0"/>
              <a:t>or</a:t>
            </a:r>
            <a:r>
              <a:rPr sz="1100" spc="-15" dirty="0"/>
              <a:t> </a:t>
            </a:r>
            <a:r>
              <a:rPr sz="1100" spc="-40" dirty="0"/>
              <a:t>outside</a:t>
            </a:r>
            <a:r>
              <a:rPr sz="1100" spc="-20" dirty="0"/>
              <a:t> </a:t>
            </a:r>
            <a:r>
              <a:rPr sz="1100" dirty="0"/>
              <a:t>at</a:t>
            </a:r>
            <a:r>
              <a:rPr sz="1100" spc="-15" dirty="0"/>
              <a:t> </a:t>
            </a:r>
            <a:r>
              <a:rPr sz="1100" dirty="0"/>
              <a:t>the</a:t>
            </a:r>
            <a:r>
              <a:rPr sz="1100" spc="-15" dirty="0"/>
              <a:t> </a:t>
            </a:r>
            <a:r>
              <a:rPr sz="1100" dirty="0"/>
              <a:t>north</a:t>
            </a:r>
            <a:r>
              <a:rPr sz="1100" spc="-20" dirty="0"/>
              <a:t> </a:t>
            </a:r>
            <a:r>
              <a:rPr sz="1100" spc="-10" dirty="0"/>
              <a:t>pole.</a:t>
            </a:r>
            <a:endParaRPr sz="1100">
              <a:latin typeface="Times New Roman"/>
              <a:cs typeface="Times New Roman"/>
            </a:endParaRPr>
          </a:p>
          <a:p>
            <a:pPr marL="38100" marR="342900">
              <a:lnSpc>
                <a:spcPct val="102600"/>
              </a:lnSpc>
              <a:spcBef>
                <a:spcPts val="3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60" dirty="0"/>
              <a:t>power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i="1" spc="-55" dirty="0">
                <a:latin typeface="Arial"/>
                <a:cs typeface="Arial"/>
              </a:rPr>
              <a:t>feedback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20" dirty="0">
                <a:latin typeface="Arial"/>
                <a:cs typeface="Arial"/>
              </a:rPr>
              <a:t>controls</a:t>
            </a:r>
            <a:r>
              <a:rPr spc="-20" dirty="0"/>
              <a:t>:</a:t>
            </a:r>
            <a:r>
              <a:rPr spc="110" dirty="0"/>
              <a:t> </a:t>
            </a:r>
            <a:r>
              <a:rPr spc="50" dirty="0"/>
              <a:t>it</a:t>
            </a:r>
            <a:r>
              <a:rPr spc="5" dirty="0"/>
              <a:t> </a:t>
            </a:r>
            <a:r>
              <a:rPr spc="-55" dirty="0"/>
              <a:t>allows</a:t>
            </a:r>
            <a:r>
              <a:rPr spc="10" dirty="0"/>
              <a:t> </a:t>
            </a:r>
            <a:r>
              <a:rPr spc="-60" dirty="0"/>
              <a:t>us</a:t>
            </a:r>
            <a:r>
              <a:rPr spc="10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spc="-70" dirty="0"/>
              <a:t>make</a:t>
            </a:r>
            <a:r>
              <a:rPr spc="10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45" dirty="0"/>
              <a:t>precision </a:t>
            </a:r>
            <a:r>
              <a:rPr spc="-65" dirty="0"/>
              <a:t>device</a:t>
            </a:r>
            <a:r>
              <a:rPr spc="5" dirty="0"/>
              <a:t> </a:t>
            </a:r>
            <a:r>
              <a:rPr dirty="0"/>
              <a:t>out</a:t>
            </a:r>
            <a:r>
              <a:rPr spc="1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45" dirty="0"/>
              <a:t>crude</a:t>
            </a:r>
            <a:r>
              <a:rPr spc="10" dirty="0"/>
              <a:t> </a:t>
            </a:r>
            <a:r>
              <a:rPr spc="-65" dirty="0"/>
              <a:t>one</a:t>
            </a:r>
            <a:r>
              <a:rPr spc="10" dirty="0"/>
              <a:t> </a:t>
            </a:r>
            <a:r>
              <a:rPr dirty="0"/>
              <a:t>that</a:t>
            </a:r>
            <a:r>
              <a:rPr spc="10" dirty="0"/>
              <a:t> </a:t>
            </a:r>
            <a:r>
              <a:rPr spc="-60" dirty="0"/>
              <a:t>works</a:t>
            </a:r>
            <a:r>
              <a:rPr spc="10" dirty="0"/>
              <a:t> </a:t>
            </a:r>
            <a:r>
              <a:rPr spc="-25" dirty="0"/>
              <a:t>well</a:t>
            </a:r>
            <a:r>
              <a:rPr spc="10" dirty="0"/>
              <a:t> </a:t>
            </a:r>
            <a:r>
              <a:rPr spc="-80" dirty="0"/>
              <a:t>even</a:t>
            </a:r>
            <a:r>
              <a:rPr spc="10" dirty="0"/>
              <a:t> </a:t>
            </a:r>
            <a:r>
              <a:rPr dirty="0"/>
              <a:t>in</a:t>
            </a:r>
            <a:r>
              <a:rPr spc="10" dirty="0"/>
              <a:t> </a:t>
            </a:r>
            <a:r>
              <a:rPr spc="-10" dirty="0"/>
              <a:t>changing environments.</a:t>
            </a: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spc="-40" dirty="0"/>
              <a:t>We</a:t>
            </a:r>
            <a:r>
              <a:rPr spc="-35" dirty="0"/>
              <a:t> </a:t>
            </a:r>
            <a:r>
              <a:rPr spc="-55" dirty="0"/>
              <a:t>also</a:t>
            </a:r>
            <a:r>
              <a:rPr spc="-20" dirty="0"/>
              <a:t> </a:t>
            </a:r>
            <a:r>
              <a:rPr spc="-100" dirty="0"/>
              <a:t>use</a:t>
            </a:r>
            <a:r>
              <a:rPr spc="25" dirty="0"/>
              <a:t> </a:t>
            </a:r>
            <a:r>
              <a:rPr i="1" spc="-30" dirty="0">
                <a:latin typeface="Arial"/>
                <a:cs typeface="Arial"/>
              </a:rPr>
              <a:t>prediction</a:t>
            </a:r>
            <a:r>
              <a:rPr i="1" spc="5" dirty="0">
                <a:latin typeface="Arial"/>
                <a:cs typeface="Arial"/>
              </a:rPr>
              <a:t> </a:t>
            </a:r>
            <a:r>
              <a:rPr i="1" spc="-45" dirty="0">
                <a:latin typeface="Arial"/>
                <a:cs typeface="Arial"/>
              </a:rPr>
              <a:t>and</a:t>
            </a:r>
            <a:r>
              <a:rPr i="1" dirty="0">
                <a:latin typeface="Arial"/>
                <a:cs typeface="Arial"/>
              </a:rPr>
              <a:t> </a:t>
            </a:r>
            <a:r>
              <a:rPr i="1" spc="-50" dirty="0">
                <a:latin typeface="Arial"/>
                <a:cs typeface="Arial"/>
              </a:rPr>
              <a:t>feedforward</a:t>
            </a:r>
            <a:r>
              <a:rPr i="1" dirty="0">
                <a:latin typeface="Arial"/>
                <a:cs typeface="Arial"/>
              </a:rPr>
              <a:t> </a:t>
            </a:r>
            <a:r>
              <a:rPr i="1" spc="-20" dirty="0">
                <a:latin typeface="Arial"/>
                <a:cs typeface="Arial"/>
              </a:rPr>
              <a:t>controls</a:t>
            </a:r>
            <a:r>
              <a:rPr spc="-20" dirty="0"/>
              <a:t>:</a:t>
            </a:r>
            <a:r>
              <a:rPr spc="100" dirty="0"/>
              <a:t> </a:t>
            </a:r>
            <a:r>
              <a:rPr spc="-95" dirty="0"/>
              <a:t>as</a:t>
            </a:r>
            <a:r>
              <a:rPr spc="20" dirty="0"/>
              <a:t> </a:t>
            </a:r>
            <a:r>
              <a:rPr spc="-25" dirty="0"/>
              <a:t>kids,</a:t>
            </a:r>
            <a:r>
              <a:rPr spc="5" dirty="0"/>
              <a:t> </a:t>
            </a:r>
            <a:r>
              <a:rPr spc="-90" dirty="0"/>
              <a:t>we</a:t>
            </a:r>
            <a:r>
              <a:rPr spc="15" dirty="0"/>
              <a:t> </a:t>
            </a:r>
            <a:r>
              <a:rPr spc="-25" dirty="0"/>
              <a:t>had </a:t>
            </a:r>
            <a:r>
              <a:rPr spc="-55" dirty="0"/>
              <a:t>learned</a:t>
            </a:r>
            <a:r>
              <a:rPr spc="-20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spc="-70" dirty="0"/>
              <a:t>wear</a:t>
            </a:r>
            <a:r>
              <a:rPr dirty="0"/>
              <a:t> </a:t>
            </a:r>
            <a:r>
              <a:rPr spc="-30" dirty="0"/>
              <a:t>T-</a:t>
            </a:r>
            <a:r>
              <a:rPr dirty="0"/>
              <a:t>shirts in </a:t>
            </a:r>
            <a:r>
              <a:rPr spc="-50" dirty="0"/>
              <a:t>summer,</a:t>
            </a:r>
            <a:r>
              <a:rPr dirty="0"/>
              <a:t> </a:t>
            </a:r>
            <a:r>
              <a:rPr spc="-25" dirty="0"/>
              <a:t>long</a:t>
            </a:r>
            <a:r>
              <a:rPr dirty="0"/>
              <a:t> </a:t>
            </a:r>
            <a:r>
              <a:rPr spc="-100" dirty="0"/>
              <a:t>sleeves</a:t>
            </a:r>
            <a:r>
              <a:rPr spc="25" dirty="0"/>
              <a:t> </a:t>
            </a:r>
            <a:r>
              <a:rPr spc="-45" dirty="0"/>
              <a:t>and</a:t>
            </a:r>
            <a:r>
              <a:rPr dirty="0"/>
              <a:t> </a:t>
            </a:r>
            <a:r>
              <a:rPr spc="-35" dirty="0"/>
              <a:t>coats</a:t>
            </a:r>
            <a:r>
              <a:rPr dirty="0"/>
              <a:t> in </a:t>
            </a:r>
            <a:r>
              <a:rPr spc="-10" dirty="0"/>
              <a:t>winter. </a:t>
            </a:r>
            <a:r>
              <a:rPr dirty="0"/>
              <a:t>With</a:t>
            </a:r>
            <a:r>
              <a:rPr spc="-5" dirty="0"/>
              <a:t> </a:t>
            </a:r>
            <a:r>
              <a:rPr spc="-65" dirty="0"/>
              <a:t>such</a:t>
            </a:r>
            <a:r>
              <a:rPr dirty="0"/>
              <a:t> </a:t>
            </a:r>
            <a:r>
              <a:rPr spc="-35" dirty="0"/>
              <a:t>predictive</a:t>
            </a:r>
            <a:r>
              <a:rPr spc="-5" dirty="0"/>
              <a:t> </a:t>
            </a:r>
            <a:r>
              <a:rPr spc="-45" dirty="0"/>
              <a:t>and</a:t>
            </a:r>
            <a:r>
              <a:rPr dirty="0"/>
              <a:t> </a:t>
            </a:r>
            <a:r>
              <a:rPr spc="-50" dirty="0"/>
              <a:t>feedforward</a:t>
            </a:r>
            <a:r>
              <a:rPr dirty="0"/>
              <a:t> </a:t>
            </a:r>
            <a:r>
              <a:rPr spc="-25" dirty="0"/>
              <a:t>controls,</a:t>
            </a:r>
            <a:r>
              <a:rPr spc="-5" dirty="0"/>
              <a:t> </a:t>
            </a:r>
            <a:r>
              <a:rPr dirty="0"/>
              <a:t>the </a:t>
            </a:r>
            <a:r>
              <a:rPr spc="-55" dirty="0"/>
              <a:t>burden</a:t>
            </a:r>
            <a:r>
              <a:rPr dirty="0"/>
              <a:t> of </a:t>
            </a:r>
            <a:r>
              <a:rPr spc="-45" dirty="0"/>
              <a:t>feedback </a:t>
            </a:r>
            <a:r>
              <a:rPr spc="-10" dirty="0"/>
              <a:t>control</a:t>
            </a:r>
            <a:r>
              <a:rPr spc="-35" dirty="0"/>
              <a:t> </a:t>
            </a:r>
            <a:r>
              <a:rPr spc="-10" dirty="0"/>
              <a:t>is</a:t>
            </a:r>
            <a:r>
              <a:rPr spc="-30" dirty="0"/>
              <a:t> </a:t>
            </a:r>
            <a:r>
              <a:rPr spc="-25" dirty="0"/>
              <a:t>greatly</a:t>
            </a:r>
            <a:r>
              <a:rPr spc="-30" dirty="0"/>
              <a:t> </a:t>
            </a:r>
            <a:r>
              <a:rPr spc="-10" dirty="0"/>
              <a:t>lifted.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Analysis</a:t>
            </a:r>
            <a:r>
              <a:rPr spc="-30" dirty="0"/>
              <a:t> </a:t>
            </a:r>
            <a:r>
              <a:rPr spc="-40" dirty="0"/>
              <a:t>and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35" dirty="0"/>
              <a:t>linear</a:t>
            </a:r>
            <a:r>
              <a:rPr spc="-30" dirty="0"/>
              <a:t> </a:t>
            </a:r>
            <a:r>
              <a:rPr spc="-45" dirty="0"/>
              <a:t>dynamic</a:t>
            </a:r>
            <a:r>
              <a:rPr spc="-25" dirty="0"/>
              <a:t> </a:t>
            </a:r>
            <a:r>
              <a:rPr spc="-70" dirty="0"/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06563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88681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70786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3537" rIns="0" bIns="0" rtlCol="0">
            <a:spAutoFit/>
          </a:bodyPr>
          <a:lstStyle/>
          <a:p>
            <a:pPr marL="38100" marR="238760">
              <a:lnSpc>
                <a:spcPct val="102600"/>
              </a:lnSpc>
              <a:spcBef>
                <a:spcPts val="55"/>
              </a:spcBef>
            </a:pPr>
            <a:r>
              <a:rPr spc="-40" dirty="0">
                <a:solidFill>
                  <a:srgbClr val="FF5CA8"/>
                </a:solidFill>
              </a:rPr>
              <a:t>System</a:t>
            </a:r>
            <a:r>
              <a:rPr spc="-40" dirty="0"/>
              <a:t>:</a:t>
            </a:r>
            <a:r>
              <a:rPr spc="85" dirty="0"/>
              <a:t> </a:t>
            </a:r>
            <a:r>
              <a:rPr spc="-20" dirty="0"/>
              <a:t>an</a:t>
            </a:r>
            <a:r>
              <a:rPr spc="-5" dirty="0"/>
              <a:t> </a:t>
            </a:r>
            <a:r>
              <a:rPr spc="-35" dirty="0"/>
              <a:t>interconnection</a:t>
            </a:r>
            <a:r>
              <a:rPr dirty="0"/>
              <a:t> of</a:t>
            </a:r>
            <a:r>
              <a:rPr spc="-5" dirty="0"/>
              <a:t> </a:t>
            </a:r>
            <a:r>
              <a:rPr spc="-60" dirty="0"/>
              <a:t>elements</a:t>
            </a:r>
            <a:r>
              <a:rPr dirty="0"/>
              <a:t> </a:t>
            </a:r>
            <a:r>
              <a:rPr spc="-45" dirty="0"/>
              <a:t>and</a:t>
            </a:r>
            <a:r>
              <a:rPr spc="-5" dirty="0"/>
              <a:t> </a:t>
            </a:r>
            <a:r>
              <a:rPr spc="-80" dirty="0"/>
              <a:t>devices</a:t>
            </a:r>
            <a:r>
              <a:rPr spc="5" dirty="0"/>
              <a:t> </a:t>
            </a:r>
            <a:r>
              <a:rPr dirty="0"/>
              <a:t>for a</a:t>
            </a:r>
            <a:r>
              <a:rPr spc="-5" dirty="0"/>
              <a:t> </a:t>
            </a:r>
            <a:r>
              <a:rPr spc="-50" dirty="0"/>
              <a:t>desired </a:t>
            </a:r>
            <a:r>
              <a:rPr spc="-10" dirty="0"/>
              <a:t>purpose</a:t>
            </a:r>
          </a:p>
          <a:p>
            <a:pPr marL="38100" marR="5080">
              <a:lnSpc>
                <a:spcPct val="102600"/>
              </a:lnSpc>
              <a:spcBef>
                <a:spcPts val="300"/>
              </a:spcBef>
            </a:pPr>
            <a:r>
              <a:rPr spc="-10" dirty="0">
                <a:solidFill>
                  <a:srgbClr val="FF5CA8"/>
                </a:solidFill>
              </a:rPr>
              <a:t>Control</a:t>
            </a:r>
            <a:r>
              <a:rPr spc="-15" dirty="0">
                <a:solidFill>
                  <a:srgbClr val="FF5CA8"/>
                </a:solidFill>
              </a:rPr>
              <a:t> </a:t>
            </a:r>
            <a:r>
              <a:rPr spc="-40" dirty="0">
                <a:solidFill>
                  <a:srgbClr val="FF5CA8"/>
                </a:solidFill>
              </a:rPr>
              <a:t>System</a:t>
            </a:r>
            <a:r>
              <a:rPr spc="-40" dirty="0"/>
              <a:t>:</a:t>
            </a:r>
            <a:r>
              <a:rPr spc="85" dirty="0"/>
              <a:t> </a:t>
            </a:r>
            <a:r>
              <a:rPr spc="-20" dirty="0"/>
              <a:t>an</a:t>
            </a:r>
            <a:r>
              <a:rPr spc="-10" dirty="0"/>
              <a:t> </a:t>
            </a:r>
            <a:r>
              <a:rPr spc="-35" dirty="0"/>
              <a:t>interconnection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5" dirty="0"/>
              <a:t>components</a:t>
            </a:r>
            <a:r>
              <a:rPr spc="-10" dirty="0"/>
              <a:t> </a:t>
            </a:r>
            <a:r>
              <a:rPr spc="-25" dirty="0"/>
              <a:t>forming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45" dirty="0"/>
              <a:t>system </a:t>
            </a:r>
            <a:r>
              <a:rPr spc="-25" dirty="0"/>
              <a:t>configuration</a:t>
            </a:r>
            <a:r>
              <a:rPr spc="15" dirty="0"/>
              <a:t> </a:t>
            </a:r>
            <a:r>
              <a:rPr dirty="0"/>
              <a:t>that</a:t>
            </a:r>
            <a:r>
              <a:rPr spc="20" dirty="0"/>
              <a:t> </a:t>
            </a:r>
            <a:r>
              <a:rPr dirty="0"/>
              <a:t>will</a:t>
            </a:r>
            <a:r>
              <a:rPr spc="15" dirty="0"/>
              <a:t> </a:t>
            </a:r>
            <a:r>
              <a:rPr spc="-40" dirty="0"/>
              <a:t>provide</a:t>
            </a:r>
            <a:r>
              <a:rPr spc="20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-65" dirty="0"/>
              <a:t>desired</a:t>
            </a:r>
            <a:r>
              <a:rPr spc="20" dirty="0"/>
              <a:t> </a:t>
            </a:r>
            <a:r>
              <a:rPr spc="-10" dirty="0"/>
              <a:t>response</a:t>
            </a:r>
          </a:p>
          <a:p>
            <a:pPr marL="38100" marR="393700">
              <a:lnSpc>
                <a:spcPct val="102600"/>
              </a:lnSpc>
              <a:spcBef>
                <a:spcPts val="300"/>
              </a:spcBef>
            </a:pPr>
            <a:r>
              <a:rPr spc="-60" dirty="0">
                <a:solidFill>
                  <a:srgbClr val="FF5CA8"/>
                </a:solidFill>
              </a:rPr>
              <a:t>Feedback</a:t>
            </a:r>
            <a:r>
              <a:rPr spc="-60" dirty="0"/>
              <a:t>:</a:t>
            </a:r>
            <a:r>
              <a:rPr spc="5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100" dirty="0"/>
              <a:t>use</a:t>
            </a:r>
            <a:r>
              <a:rPr spc="2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20" dirty="0"/>
              <a:t>information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25" dirty="0"/>
              <a:t>past</a:t>
            </a:r>
            <a:r>
              <a:rPr spc="-1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50" dirty="0"/>
              <a:t>present</a:t>
            </a:r>
            <a:r>
              <a:rPr spc="-10" dirty="0"/>
              <a:t> </a:t>
            </a:r>
            <a:r>
              <a:rPr spc="-25" dirty="0"/>
              <a:t>to </a:t>
            </a:r>
            <a:r>
              <a:rPr spc="-45" dirty="0"/>
              <a:t>influence</a:t>
            </a:r>
            <a:r>
              <a:rPr spc="-5" dirty="0"/>
              <a:t> </a:t>
            </a:r>
            <a:r>
              <a:rPr spc="-55" dirty="0"/>
              <a:t>behaviors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10" dirty="0"/>
              <a:t>system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Why</a:t>
            </a:r>
            <a:r>
              <a:rPr spc="-75" dirty="0"/>
              <a:t> </a:t>
            </a:r>
            <a:r>
              <a:rPr spc="-10" dirty="0"/>
              <a:t>automatic</a:t>
            </a:r>
            <a:r>
              <a:rPr spc="-70" dirty="0"/>
              <a:t> </a:t>
            </a:r>
            <a:r>
              <a:rPr spc="-20" dirty="0"/>
              <a:t>control?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97812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79930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89963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199995"/>
            <a:ext cx="65201" cy="652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5844" y="932204"/>
            <a:ext cx="4070350" cy="15481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94945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either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manually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or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controlled.</a:t>
            </a:r>
            <a:r>
              <a:rPr sz="11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Why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automatic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control?</a:t>
            </a:r>
            <a:endParaRPr sz="1100">
              <a:latin typeface="Arial"/>
              <a:cs typeface="Arial"/>
            </a:endParaRPr>
          </a:p>
          <a:p>
            <a:pPr marL="289560" marR="13970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FF5CA8"/>
                </a:solidFill>
                <a:latin typeface="Arial"/>
                <a:cs typeface="Arial"/>
              </a:rPr>
              <a:t>Stability/Safety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diﬀicult/impossible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humans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expose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humans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endParaRPr sz="1100">
              <a:latin typeface="Arial"/>
              <a:cs typeface="Arial"/>
            </a:endParaRPr>
          </a:p>
          <a:p>
            <a:pPr marL="289560" marR="704215">
              <a:lnSpc>
                <a:spcPct val="125299"/>
              </a:lnSpc>
            </a:pPr>
            <a:r>
              <a:rPr sz="1100" spc="-45" dirty="0">
                <a:solidFill>
                  <a:srgbClr val="FF5CA8"/>
                </a:solidFill>
                <a:latin typeface="Arial"/>
                <a:cs typeface="Arial"/>
              </a:rPr>
              <a:t>Performance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be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“as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well”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humans </a:t>
            </a:r>
            <a:r>
              <a:rPr sz="1100" spc="-20" dirty="0">
                <a:solidFill>
                  <a:srgbClr val="FF5CA8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Humans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expensive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bored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60" dirty="0">
                <a:solidFill>
                  <a:srgbClr val="FF5CA8"/>
                </a:solidFill>
                <a:latin typeface="Arial"/>
                <a:cs typeface="Arial"/>
              </a:rPr>
              <a:t>Robustness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deliver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requisite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even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process </a:t>
            </a: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behaves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slightly</a:t>
            </a:r>
            <a:r>
              <a:rPr sz="11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differently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6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0" dirty="0"/>
              <a:t>Terminologies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7779" y="1028790"/>
            <a:ext cx="183515" cy="40640"/>
            <a:chOff x="327779" y="1028790"/>
            <a:chExt cx="183515" cy="40640"/>
          </a:xfrm>
        </p:grpSpPr>
        <p:sp>
          <p:nvSpPr>
            <p:cNvPr id="4" name="object 4"/>
            <p:cNvSpPr/>
            <p:nvPr/>
          </p:nvSpPr>
          <p:spPr>
            <a:xfrm>
              <a:off x="327779" y="1049034"/>
              <a:ext cx="158115" cy="0"/>
            </a:xfrm>
            <a:custGeom>
              <a:avLst/>
              <a:gdLst/>
              <a:ahLst/>
              <a:cxnLst/>
              <a:rect l="l" t="t" r="r" b="b"/>
              <a:pathLst>
                <a:path w="158115">
                  <a:moveTo>
                    <a:pt x="0" y="0"/>
                  </a:moveTo>
                  <a:lnTo>
                    <a:pt x="158072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669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967078" y="1028790"/>
            <a:ext cx="63500" cy="40640"/>
            <a:chOff x="2967078" y="1028790"/>
            <a:chExt cx="63500" cy="40640"/>
          </a:xfrm>
        </p:grpSpPr>
        <p:sp>
          <p:nvSpPr>
            <p:cNvPr id="7" name="object 7"/>
            <p:cNvSpPr/>
            <p:nvPr/>
          </p:nvSpPr>
          <p:spPr>
            <a:xfrm>
              <a:off x="2967078" y="104903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7612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9507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917567" y="1910120"/>
            <a:ext cx="40640" cy="219075"/>
            <a:chOff x="2917567" y="1910120"/>
            <a:chExt cx="40640" cy="219075"/>
          </a:xfrm>
        </p:grpSpPr>
        <p:sp>
          <p:nvSpPr>
            <p:cNvPr id="10" name="object 10"/>
            <p:cNvSpPr/>
            <p:nvPr/>
          </p:nvSpPr>
          <p:spPr>
            <a:xfrm>
              <a:off x="2937811" y="1935425"/>
              <a:ext cx="0" cy="193675"/>
            </a:xfrm>
            <a:custGeom>
              <a:avLst/>
              <a:gdLst/>
              <a:ahLst/>
              <a:cxnLst/>
              <a:rect l="l" t="t" r="r" b="b"/>
              <a:pathLst>
                <a:path h="193675">
                  <a:moveTo>
                    <a:pt x="0" y="1936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17567" y="191012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221874" y="596488"/>
            <a:ext cx="2796540" cy="1193165"/>
            <a:chOff x="1221874" y="596488"/>
            <a:chExt cx="2796540" cy="1193165"/>
          </a:xfrm>
        </p:grpSpPr>
        <p:sp>
          <p:nvSpPr>
            <p:cNvPr id="13" name="object 13"/>
            <p:cNvSpPr/>
            <p:nvPr/>
          </p:nvSpPr>
          <p:spPr>
            <a:xfrm>
              <a:off x="3297815" y="599028"/>
              <a:ext cx="0" cy="283845"/>
            </a:xfrm>
            <a:custGeom>
              <a:avLst/>
              <a:gdLst/>
              <a:ahLst/>
              <a:cxnLst/>
              <a:rect l="l" t="t" r="r" b="b"/>
              <a:pathLst>
                <a:path h="283844">
                  <a:moveTo>
                    <a:pt x="0" y="0"/>
                  </a:moveTo>
                  <a:lnTo>
                    <a:pt x="0" y="28362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77571" y="86746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92120" y="104903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30">
                  <a:moveTo>
                    <a:pt x="0" y="0"/>
                  </a:moveTo>
                  <a:lnTo>
                    <a:pt x="15111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28049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37822" y="1049034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39">
                  <a:moveTo>
                    <a:pt x="0" y="0"/>
                  </a:moveTo>
                  <a:lnTo>
                    <a:pt x="1546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77336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07792" y="1049034"/>
              <a:ext cx="2430145" cy="720090"/>
            </a:xfrm>
            <a:custGeom>
              <a:avLst/>
              <a:gdLst/>
              <a:ahLst/>
              <a:cxnLst/>
              <a:rect l="l" t="t" r="r" b="b"/>
              <a:pathLst>
                <a:path w="2430145" h="720089">
                  <a:moveTo>
                    <a:pt x="2430030" y="0"/>
                  </a:moveTo>
                  <a:lnTo>
                    <a:pt x="2430030" y="720008"/>
                  </a:lnTo>
                </a:path>
                <a:path w="2430145" h="720089">
                  <a:moveTo>
                    <a:pt x="0" y="720008"/>
                  </a:moveTo>
                  <a:lnTo>
                    <a:pt x="0" y="93144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87548" y="111687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4414" y="1049034"/>
              <a:ext cx="90805" cy="0"/>
            </a:xfrm>
            <a:custGeom>
              <a:avLst/>
              <a:gdLst/>
              <a:ahLst/>
              <a:cxnLst/>
              <a:rect l="l" t="t" r="r" b="b"/>
              <a:pathLst>
                <a:path w="90805">
                  <a:moveTo>
                    <a:pt x="0" y="0"/>
                  </a:moveTo>
                  <a:lnTo>
                    <a:pt x="9023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9465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75631" y="1049034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12327" y="0"/>
                  </a:lnTo>
                  <a:lnTo>
                    <a:pt x="20758" y="0"/>
                  </a:lnTo>
                  <a:lnTo>
                    <a:pt x="24445" y="0"/>
                  </a:lnTo>
                  <a:lnTo>
                    <a:pt x="2253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82987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99832" y="1769042"/>
              <a:ext cx="638175" cy="0"/>
            </a:xfrm>
            <a:custGeom>
              <a:avLst/>
              <a:gdLst/>
              <a:ahLst/>
              <a:cxnLst/>
              <a:rect l="l" t="t" r="r" b="b"/>
              <a:pathLst>
                <a:path w="638175">
                  <a:moveTo>
                    <a:pt x="637989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74527" y="174879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07792" y="1049034"/>
              <a:ext cx="2430145" cy="720090"/>
            </a:xfrm>
            <a:custGeom>
              <a:avLst/>
              <a:gdLst/>
              <a:ahLst/>
              <a:cxnLst/>
              <a:rect l="l" t="t" r="r" b="b"/>
              <a:pathLst>
                <a:path w="2430145" h="720089">
                  <a:moveTo>
                    <a:pt x="1293302" y="720008"/>
                  </a:moveTo>
                  <a:lnTo>
                    <a:pt x="0" y="720008"/>
                  </a:lnTo>
                </a:path>
                <a:path w="2430145" h="720089">
                  <a:moveTo>
                    <a:pt x="2157843" y="0"/>
                  </a:moveTo>
                  <a:lnTo>
                    <a:pt x="243003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07803" y="779030"/>
              <a:ext cx="1350645" cy="450215"/>
            </a:xfrm>
            <a:custGeom>
              <a:avLst/>
              <a:gdLst/>
              <a:ahLst/>
              <a:cxnLst/>
              <a:rect l="l" t="t" r="r" b="b"/>
              <a:pathLst>
                <a:path w="1350645" h="450215">
                  <a:moveTo>
                    <a:pt x="0" y="0"/>
                  </a:moveTo>
                  <a:lnTo>
                    <a:pt x="1350016" y="0"/>
                  </a:lnTo>
                </a:path>
                <a:path w="1350645" h="450215">
                  <a:moveTo>
                    <a:pt x="1350016" y="0"/>
                  </a:moveTo>
                  <a:lnTo>
                    <a:pt x="1350016" y="450005"/>
                  </a:lnTo>
                </a:path>
                <a:path w="1350645" h="450215">
                  <a:moveTo>
                    <a:pt x="1350016" y="450005"/>
                  </a:moveTo>
                  <a:lnTo>
                    <a:pt x="0" y="450005"/>
                  </a:lnTo>
                </a:path>
                <a:path w="1350645" h="450215">
                  <a:moveTo>
                    <a:pt x="0" y="45000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13687" y="910486"/>
            <a:ext cx="708660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7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filter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32526" y="910486"/>
            <a:ext cx="530860" cy="298450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5844" y="765859"/>
            <a:ext cx="5842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Reference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06685" y="753947"/>
            <a:ext cx="4425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26005" y="910486"/>
            <a:ext cx="664210" cy="277495"/>
          </a:xfrm>
          <a:custGeom>
            <a:avLst/>
            <a:gdLst/>
            <a:ahLst/>
            <a:cxnLst/>
            <a:rect l="l" t="t" r="r" b="b"/>
            <a:pathLst>
              <a:path w="664210" h="277494">
                <a:moveTo>
                  <a:pt x="0" y="277094"/>
                </a:moveTo>
                <a:lnTo>
                  <a:pt x="663584" y="277094"/>
                </a:lnTo>
                <a:lnTo>
                  <a:pt x="663584" y="0"/>
                </a:lnTo>
                <a:lnTo>
                  <a:pt x="0" y="0"/>
                </a:lnTo>
                <a:lnTo>
                  <a:pt x="0" y="277094"/>
                </a:lnTo>
                <a:close/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559483" y="945932"/>
            <a:ext cx="5969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71068" y="910486"/>
            <a:ext cx="593725" cy="298450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Actuator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953" y="981194"/>
            <a:ext cx="135678" cy="13567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703625" y="1630495"/>
            <a:ext cx="468630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Sensor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31213" y="1040433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50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51216" y="842427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5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40140" y="374952"/>
            <a:ext cx="1514475" cy="3854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13435">
              <a:lnSpc>
                <a:spcPct val="100000"/>
              </a:lnSpc>
              <a:spcBef>
                <a:spcPts val="200"/>
              </a:spcBef>
            </a:pP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Disturbance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Plant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456307"/>
            <a:ext cx="65201" cy="6520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641117"/>
            <a:ext cx="65201" cy="6520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825927"/>
            <a:ext cx="65201" cy="6520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3010750"/>
            <a:ext cx="65201" cy="65201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402932" y="2062592"/>
            <a:ext cx="3964304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66165" indent="2166620">
              <a:lnSpc>
                <a:spcPct val="142100"/>
              </a:lnSpc>
              <a:spcBef>
                <a:spcPts val="100"/>
              </a:spcBef>
            </a:pP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Sensor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noise </a:t>
            </a:r>
            <a:r>
              <a:rPr sz="1100" spc="-55" dirty="0">
                <a:solidFill>
                  <a:srgbClr val="FF5CA8"/>
                </a:solidFill>
                <a:latin typeface="Arial"/>
                <a:cs typeface="Arial"/>
              </a:rPr>
              <a:t>Process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whose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output(s)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is/are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controlled</a:t>
            </a:r>
            <a:endParaRPr sz="1100">
              <a:latin typeface="Arial"/>
              <a:cs typeface="Arial"/>
            </a:endParaRPr>
          </a:p>
          <a:p>
            <a:pPr marL="12700" marR="90170">
              <a:lnSpc>
                <a:spcPct val="110200"/>
              </a:lnSpc>
            </a:pPr>
            <a:r>
              <a:rPr sz="1100" dirty="0">
                <a:solidFill>
                  <a:srgbClr val="FF5CA8"/>
                </a:solidFill>
                <a:latin typeface="Arial"/>
                <a:cs typeface="Arial"/>
              </a:rPr>
              <a:t>Actuator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influence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controlled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variable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of the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process </a:t>
            </a:r>
            <a:r>
              <a:rPr sz="1100" dirty="0">
                <a:solidFill>
                  <a:srgbClr val="FF5CA8"/>
                </a:solidFill>
                <a:latin typeface="Arial"/>
                <a:cs typeface="Arial"/>
              </a:rPr>
              <a:t>Plant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1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actuator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100"/>
              </a:spcBef>
            </a:pPr>
            <a:r>
              <a:rPr sz="1100" spc="-10" dirty="0">
                <a:solidFill>
                  <a:srgbClr val="FF5CA8"/>
                </a:solidFill>
                <a:latin typeface="Arial"/>
                <a:cs typeface="Arial"/>
              </a:rPr>
              <a:t>Block</a:t>
            </a:r>
            <a:r>
              <a:rPr sz="1100" spc="-40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5CA8"/>
                </a:solidFill>
                <a:latin typeface="Arial"/>
                <a:cs typeface="Arial"/>
              </a:rPr>
              <a:t>diagram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visualizes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information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5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0" dirty="0"/>
              <a:t>Open-</a:t>
            </a:r>
            <a:r>
              <a:rPr spc="-20" dirty="0"/>
              <a:t>loop</a:t>
            </a:r>
            <a:r>
              <a:rPr spc="-40" dirty="0"/>
              <a:t> </a:t>
            </a:r>
            <a:r>
              <a:rPr dirty="0"/>
              <a:t>control</a:t>
            </a:r>
            <a:r>
              <a:rPr spc="-35" dirty="0"/>
              <a:t> </a:t>
            </a:r>
            <a:r>
              <a:rPr spc="-10" dirty="0"/>
              <a:t>v.s.</a:t>
            </a:r>
            <a:r>
              <a:rPr spc="80" dirty="0"/>
              <a:t> </a:t>
            </a:r>
            <a:r>
              <a:rPr spc="-70" dirty="0"/>
              <a:t>closed-</a:t>
            </a:r>
            <a:r>
              <a:rPr spc="-20" dirty="0"/>
              <a:t>loop</a:t>
            </a:r>
            <a:r>
              <a:rPr spc="-35" dirty="0"/>
              <a:t> </a:t>
            </a:r>
            <a:r>
              <a:rPr spc="-10" dirty="0"/>
              <a:t>control</a:t>
            </a:r>
          </a:p>
        </p:txBody>
      </p:sp>
      <p:sp>
        <p:nvSpPr>
          <p:cNvPr id="3" name="object 3"/>
          <p:cNvSpPr/>
          <p:nvPr/>
        </p:nvSpPr>
        <p:spPr>
          <a:xfrm>
            <a:off x="2216446" y="1700810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0" y="0"/>
                </a:moveTo>
                <a:lnTo>
                  <a:pt x="15182" y="20243"/>
                </a:lnTo>
                <a:lnTo>
                  <a:pt x="0" y="40487"/>
                </a:lnTo>
                <a:lnTo>
                  <a:pt x="40487" y="202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4167" y="1700810"/>
            <a:ext cx="925830" cy="40640"/>
            <a:chOff x="224167" y="1700810"/>
            <a:chExt cx="925830" cy="40640"/>
          </a:xfrm>
        </p:grpSpPr>
        <p:sp>
          <p:nvSpPr>
            <p:cNvPr id="5" name="object 5"/>
            <p:cNvSpPr/>
            <p:nvPr/>
          </p:nvSpPr>
          <p:spPr>
            <a:xfrm>
              <a:off x="224167" y="1721054"/>
              <a:ext cx="900430" cy="0"/>
            </a:xfrm>
            <a:custGeom>
              <a:avLst/>
              <a:gdLst/>
              <a:ahLst/>
              <a:cxnLst/>
              <a:rect l="l" t="t" r="r" b="b"/>
              <a:pathLst>
                <a:path w="900430">
                  <a:moveTo>
                    <a:pt x="0" y="0"/>
                  </a:moveTo>
                  <a:lnTo>
                    <a:pt x="90038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9372" y="170081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49860" y="1579976"/>
          <a:ext cx="2338070" cy="27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8430">
                <a:tc rowSpan="2"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Controller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Controlled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4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2813955" y="1001045"/>
            <a:ext cx="40640" cy="579120"/>
            <a:chOff x="2813955" y="1001045"/>
            <a:chExt cx="40640" cy="579120"/>
          </a:xfrm>
        </p:grpSpPr>
        <p:sp>
          <p:nvSpPr>
            <p:cNvPr id="9" name="object 9"/>
            <p:cNvSpPr/>
            <p:nvPr/>
          </p:nvSpPr>
          <p:spPr>
            <a:xfrm>
              <a:off x="2834199" y="1001045"/>
              <a:ext cx="0" cy="553720"/>
            </a:xfrm>
            <a:custGeom>
              <a:avLst/>
              <a:gdLst/>
              <a:ahLst/>
              <a:cxnLst/>
              <a:rect l="l" t="t" r="r" b="b"/>
              <a:pathLst>
                <a:path h="553719">
                  <a:moveTo>
                    <a:pt x="0" y="0"/>
                  </a:moveTo>
                  <a:lnTo>
                    <a:pt x="0" y="553626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3955" y="153948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411465" y="1700810"/>
            <a:ext cx="323215" cy="40640"/>
            <a:chOff x="3411465" y="1700810"/>
            <a:chExt cx="323215" cy="40640"/>
          </a:xfrm>
        </p:grpSpPr>
        <p:sp>
          <p:nvSpPr>
            <p:cNvPr id="12" name="object 12"/>
            <p:cNvSpPr/>
            <p:nvPr/>
          </p:nvSpPr>
          <p:spPr>
            <a:xfrm>
              <a:off x="3411465" y="1721054"/>
              <a:ext cx="297815" cy="0"/>
            </a:xfrm>
            <a:custGeom>
              <a:avLst/>
              <a:gdLst/>
              <a:ahLst/>
              <a:cxnLst/>
              <a:rect l="l" t="t" r="r" b="b"/>
              <a:pathLst>
                <a:path w="297814">
                  <a:moveTo>
                    <a:pt x="0" y="0"/>
                  </a:moveTo>
                  <a:lnTo>
                    <a:pt x="29744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93722" y="170081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77414" y="790713"/>
            <a:ext cx="7137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Disturbance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96783" y="1424443"/>
            <a:ext cx="2552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831" y="1425967"/>
            <a:ext cx="916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Desired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10686" y="1424443"/>
            <a:ext cx="2470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004441"/>
            <a:ext cx="65201" cy="6520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214473"/>
            <a:ext cx="65201" cy="652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02932" y="1877146"/>
            <a:ext cx="4019550" cy="7899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output of the plant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influence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the input to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  <a:p>
            <a:pPr marL="12700" marR="4889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1100" spc="-9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40" dirty="0">
                <a:solidFill>
                  <a:srgbClr val="FFFFFF"/>
                </a:solidFill>
                <a:latin typeface="Arial"/>
                <a:cs typeface="Arial"/>
              </a:rPr>
              <a:t>signals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of time,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e.g.,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car,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temperature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room,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voltage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applied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motor,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stock,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electrical-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cardiograph,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9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6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0" dirty="0"/>
              <a:t>Open-</a:t>
            </a:r>
            <a:r>
              <a:rPr spc="-20" dirty="0"/>
              <a:t>loop</a:t>
            </a:r>
            <a:r>
              <a:rPr spc="-40" dirty="0"/>
              <a:t> </a:t>
            </a:r>
            <a:r>
              <a:rPr dirty="0"/>
              <a:t>control</a:t>
            </a:r>
            <a:r>
              <a:rPr spc="-35" dirty="0"/>
              <a:t> </a:t>
            </a:r>
            <a:r>
              <a:rPr spc="-10" dirty="0"/>
              <a:t>v.s.</a:t>
            </a:r>
            <a:r>
              <a:rPr spc="80" dirty="0"/>
              <a:t> </a:t>
            </a:r>
            <a:r>
              <a:rPr spc="-70" dirty="0"/>
              <a:t>closed-</a:t>
            </a:r>
            <a:r>
              <a:rPr spc="-20" dirty="0"/>
              <a:t>loop</a:t>
            </a:r>
            <a:r>
              <a:rPr spc="-35" dirty="0"/>
              <a:t> </a:t>
            </a:r>
            <a:r>
              <a:rPr spc="-10" dirty="0"/>
              <a:t>control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2897" y="1373595"/>
            <a:ext cx="334645" cy="40640"/>
            <a:chOff x="332897" y="1373595"/>
            <a:chExt cx="334645" cy="40640"/>
          </a:xfrm>
        </p:grpSpPr>
        <p:sp>
          <p:nvSpPr>
            <p:cNvPr id="4" name="object 4"/>
            <p:cNvSpPr/>
            <p:nvPr/>
          </p:nvSpPr>
          <p:spPr>
            <a:xfrm>
              <a:off x="332897" y="1393839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4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6763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38560" y="1373595"/>
            <a:ext cx="90170" cy="40640"/>
            <a:chOff x="1438560" y="1373595"/>
            <a:chExt cx="90170" cy="40640"/>
          </a:xfrm>
        </p:grpSpPr>
        <p:sp>
          <p:nvSpPr>
            <p:cNvPr id="7" name="object 7"/>
            <p:cNvSpPr/>
            <p:nvPr/>
          </p:nvSpPr>
          <p:spPr>
            <a:xfrm>
              <a:off x="1438560" y="1393839"/>
              <a:ext cx="64769" cy="0"/>
            </a:xfrm>
            <a:custGeom>
              <a:avLst/>
              <a:gdLst/>
              <a:ahLst/>
              <a:cxnLst/>
              <a:rect l="l" t="t" r="r" b="b"/>
              <a:pathLst>
                <a:path w="64769">
                  <a:moveTo>
                    <a:pt x="0" y="0"/>
                  </a:moveTo>
                  <a:lnTo>
                    <a:pt x="6438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7758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197585" y="1373595"/>
            <a:ext cx="199390" cy="40640"/>
            <a:chOff x="2197585" y="1373595"/>
            <a:chExt cx="199390" cy="40640"/>
          </a:xfrm>
        </p:grpSpPr>
        <p:sp>
          <p:nvSpPr>
            <p:cNvPr id="10" name="object 10"/>
            <p:cNvSpPr/>
            <p:nvPr/>
          </p:nvSpPr>
          <p:spPr>
            <a:xfrm>
              <a:off x="2197585" y="1393839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>
                  <a:moveTo>
                    <a:pt x="0" y="0"/>
                  </a:moveTo>
                  <a:lnTo>
                    <a:pt x="173695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6097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032662" y="941293"/>
            <a:ext cx="3260725" cy="1175385"/>
            <a:chOff x="1032662" y="941293"/>
            <a:chExt cx="3260725" cy="1175385"/>
          </a:xfrm>
        </p:grpSpPr>
        <p:sp>
          <p:nvSpPr>
            <p:cNvPr id="13" name="object 13"/>
            <p:cNvSpPr/>
            <p:nvPr/>
          </p:nvSpPr>
          <p:spPr>
            <a:xfrm>
              <a:off x="3212933" y="943833"/>
              <a:ext cx="0" cy="356870"/>
            </a:xfrm>
            <a:custGeom>
              <a:avLst/>
              <a:gdLst/>
              <a:ahLst/>
              <a:cxnLst/>
              <a:rect l="l" t="t" r="r" b="b"/>
              <a:pathLst>
                <a:path h="356869">
                  <a:moveTo>
                    <a:pt x="0" y="0"/>
                  </a:moveTo>
                  <a:lnTo>
                    <a:pt x="0" y="35686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92689" y="1285511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9266" y="1393839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52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04605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80771" y="1393839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>
                  <a:moveTo>
                    <a:pt x="0" y="0"/>
                  </a:moveTo>
                  <a:lnTo>
                    <a:pt x="13136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96956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88432" y="1393839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29">
                  <a:moveTo>
                    <a:pt x="0" y="0"/>
                  </a:moveTo>
                  <a:lnTo>
                    <a:pt x="134510" y="0"/>
                  </a:lnTo>
                </a:path>
                <a:path w="379729">
                  <a:moveTo>
                    <a:pt x="134510" y="0"/>
                  </a:moveTo>
                  <a:lnTo>
                    <a:pt x="37920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52458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2906" y="1393839"/>
              <a:ext cx="2970530" cy="720090"/>
            </a:xfrm>
            <a:custGeom>
              <a:avLst/>
              <a:gdLst/>
              <a:ahLst/>
              <a:cxnLst/>
              <a:rect l="l" t="t" r="r" b="b"/>
              <a:pathLst>
                <a:path w="2970529" h="720089">
                  <a:moveTo>
                    <a:pt x="2970036" y="0"/>
                  </a:moveTo>
                  <a:lnTo>
                    <a:pt x="2970036" y="720008"/>
                  </a:lnTo>
                </a:path>
                <a:path w="2970529" h="720089">
                  <a:moveTo>
                    <a:pt x="2970036" y="720008"/>
                  </a:moveTo>
                  <a:lnTo>
                    <a:pt x="0" y="720008"/>
                  </a:lnTo>
                </a:path>
                <a:path w="2970529" h="720089">
                  <a:moveTo>
                    <a:pt x="0" y="720008"/>
                  </a:moveTo>
                  <a:lnTo>
                    <a:pt x="0" y="16638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2662" y="153491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9782" y="1255291"/>
            <a:ext cx="76644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Thermostat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5094" y="1325999"/>
            <a:ext cx="135677" cy="13567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913786" y="733500"/>
            <a:ext cx="5988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Heat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831" y="1109902"/>
            <a:ext cx="5943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Desired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9029" y="1109902"/>
            <a:ext cx="5080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Room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30777" y="1255291"/>
            <a:ext cx="66484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sz="1100" spc="-120" dirty="0">
                <a:solidFill>
                  <a:srgbClr val="FFFFFF"/>
                </a:solidFill>
                <a:latin typeface="Arial"/>
                <a:cs typeface="Arial"/>
              </a:rPr>
              <a:t>Gas</a:t>
            </a:r>
            <a:r>
              <a:rPr sz="11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Valve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9115" y="1255291"/>
            <a:ext cx="54800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Furnace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39974" y="1255291"/>
            <a:ext cx="44640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6351" y="1367229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5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56356" y="1097227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50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262479"/>
            <a:ext cx="65201" cy="6520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644584"/>
            <a:ext cx="65201" cy="652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402932" y="2178963"/>
            <a:ext cx="3382010" cy="5740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(plant,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controller,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etc)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closed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interconnection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closed-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loop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9851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5" dirty="0"/>
              <a:t>Closed-</a:t>
            </a:r>
            <a:r>
              <a:rPr spc="-20" dirty="0"/>
              <a:t>loop</a:t>
            </a:r>
            <a:r>
              <a:rPr spc="-15" dirty="0"/>
              <a:t> </a:t>
            </a:r>
            <a:r>
              <a:rPr dirty="0"/>
              <a:t>control:</a:t>
            </a:r>
            <a:r>
              <a:rPr spc="105" dirty="0"/>
              <a:t> </a:t>
            </a:r>
            <a:r>
              <a:rPr spc="-30" dirty="0"/>
              <a:t>regulation</a:t>
            </a:r>
            <a:r>
              <a:rPr spc="-10" dirty="0"/>
              <a:t> </a:t>
            </a:r>
            <a:r>
              <a:rPr spc="-65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2897" y="1636993"/>
            <a:ext cx="334645" cy="40640"/>
            <a:chOff x="332897" y="1636993"/>
            <a:chExt cx="334645" cy="40640"/>
          </a:xfrm>
        </p:grpSpPr>
        <p:sp>
          <p:nvSpPr>
            <p:cNvPr id="4" name="object 4"/>
            <p:cNvSpPr/>
            <p:nvPr/>
          </p:nvSpPr>
          <p:spPr>
            <a:xfrm>
              <a:off x="332897" y="1657237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4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6763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38560" y="1636993"/>
            <a:ext cx="90170" cy="40640"/>
            <a:chOff x="1438560" y="1636993"/>
            <a:chExt cx="90170" cy="40640"/>
          </a:xfrm>
        </p:grpSpPr>
        <p:sp>
          <p:nvSpPr>
            <p:cNvPr id="7" name="object 7"/>
            <p:cNvSpPr/>
            <p:nvPr/>
          </p:nvSpPr>
          <p:spPr>
            <a:xfrm>
              <a:off x="1438560" y="1657237"/>
              <a:ext cx="64769" cy="0"/>
            </a:xfrm>
            <a:custGeom>
              <a:avLst/>
              <a:gdLst/>
              <a:ahLst/>
              <a:cxnLst/>
              <a:rect l="l" t="t" r="r" b="b"/>
              <a:pathLst>
                <a:path w="64769">
                  <a:moveTo>
                    <a:pt x="0" y="0"/>
                  </a:moveTo>
                  <a:lnTo>
                    <a:pt x="6438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7758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197585" y="1636993"/>
            <a:ext cx="199390" cy="40640"/>
            <a:chOff x="2197585" y="1636993"/>
            <a:chExt cx="199390" cy="40640"/>
          </a:xfrm>
        </p:grpSpPr>
        <p:sp>
          <p:nvSpPr>
            <p:cNvPr id="10" name="object 10"/>
            <p:cNvSpPr/>
            <p:nvPr/>
          </p:nvSpPr>
          <p:spPr>
            <a:xfrm>
              <a:off x="2197585" y="1657237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>
                  <a:moveTo>
                    <a:pt x="0" y="0"/>
                  </a:moveTo>
                  <a:lnTo>
                    <a:pt x="173695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6097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032662" y="1204691"/>
            <a:ext cx="3260725" cy="1175385"/>
            <a:chOff x="1032662" y="1204691"/>
            <a:chExt cx="3260725" cy="1175385"/>
          </a:xfrm>
        </p:grpSpPr>
        <p:sp>
          <p:nvSpPr>
            <p:cNvPr id="13" name="object 13"/>
            <p:cNvSpPr/>
            <p:nvPr/>
          </p:nvSpPr>
          <p:spPr>
            <a:xfrm>
              <a:off x="3212933" y="1207231"/>
              <a:ext cx="0" cy="356870"/>
            </a:xfrm>
            <a:custGeom>
              <a:avLst/>
              <a:gdLst/>
              <a:ahLst/>
              <a:cxnLst/>
              <a:rect l="l" t="t" r="r" b="b"/>
              <a:pathLst>
                <a:path h="356869">
                  <a:moveTo>
                    <a:pt x="0" y="0"/>
                  </a:moveTo>
                  <a:lnTo>
                    <a:pt x="0" y="35686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92689" y="1548909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49266" y="1657236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52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04605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80771" y="1657236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>
                  <a:moveTo>
                    <a:pt x="0" y="0"/>
                  </a:moveTo>
                  <a:lnTo>
                    <a:pt x="13136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96956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88432" y="1657236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29">
                  <a:moveTo>
                    <a:pt x="0" y="0"/>
                  </a:moveTo>
                  <a:lnTo>
                    <a:pt x="134510" y="0"/>
                  </a:lnTo>
                </a:path>
                <a:path w="379729">
                  <a:moveTo>
                    <a:pt x="134510" y="0"/>
                  </a:moveTo>
                  <a:lnTo>
                    <a:pt x="37920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52458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2906" y="1657236"/>
              <a:ext cx="2970530" cy="720090"/>
            </a:xfrm>
            <a:custGeom>
              <a:avLst/>
              <a:gdLst/>
              <a:ahLst/>
              <a:cxnLst/>
              <a:rect l="l" t="t" r="r" b="b"/>
              <a:pathLst>
                <a:path w="2970529" h="720089">
                  <a:moveTo>
                    <a:pt x="2970036" y="0"/>
                  </a:moveTo>
                  <a:lnTo>
                    <a:pt x="2970036" y="720008"/>
                  </a:lnTo>
                </a:path>
                <a:path w="2970529" h="720089">
                  <a:moveTo>
                    <a:pt x="2970036" y="720008"/>
                  </a:moveTo>
                  <a:lnTo>
                    <a:pt x="0" y="720008"/>
                  </a:lnTo>
                </a:path>
                <a:path w="2970529" h="720089">
                  <a:moveTo>
                    <a:pt x="0" y="720008"/>
                  </a:moveTo>
                  <a:lnTo>
                    <a:pt x="0" y="16638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2662" y="1798314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9782" y="1518689"/>
            <a:ext cx="76644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Thermostat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5094" y="1589397"/>
            <a:ext cx="135677" cy="13567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913786" y="996897"/>
            <a:ext cx="5988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Heat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831" y="1373300"/>
            <a:ext cx="5943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Desired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9029" y="1373300"/>
            <a:ext cx="5080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Room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30777" y="1518689"/>
            <a:ext cx="66484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sz="1100" spc="-120" dirty="0">
                <a:solidFill>
                  <a:srgbClr val="FFFFFF"/>
                </a:solidFill>
                <a:latin typeface="Arial"/>
                <a:cs typeface="Arial"/>
              </a:rPr>
              <a:t>Gas</a:t>
            </a:r>
            <a:r>
              <a:rPr sz="11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Valve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9115" y="1518689"/>
            <a:ext cx="54800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Furnace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39974" y="1518689"/>
            <a:ext cx="44640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6351" y="1630627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5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56356" y="1360625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50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Regulation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25" dirty="0"/>
              <a:t> </a:t>
            </a:r>
            <a:r>
              <a:rPr spc="-50" dirty="0"/>
              <a:t>example:</a:t>
            </a:r>
            <a:r>
              <a:rPr spc="95" dirty="0"/>
              <a:t> </a:t>
            </a:r>
            <a:r>
              <a:rPr spc="-30" dirty="0"/>
              <a:t>automobile</a:t>
            </a:r>
            <a:r>
              <a:rPr spc="-25" dirty="0"/>
              <a:t> </a:t>
            </a:r>
            <a:r>
              <a:rPr spc="-65" dirty="0"/>
              <a:t>cruise</a:t>
            </a:r>
            <a:r>
              <a:rPr spc="-25" dirty="0"/>
              <a:t> </a:t>
            </a:r>
            <a:r>
              <a:rPr spc="-10" dirty="0"/>
              <a:t>control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6777" y="899142"/>
            <a:ext cx="3242945" cy="1193165"/>
            <a:chOff x="546777" y="899142"/>
            <a:chExt cx="3242945" cy="1193165"/>
          </a:xfrm>
        </p:grpSpPr>
        <p:sp>
          <p:nvSpPr>
            <p:cNvPr id="4" name="object 4"/>
            <p:cNvSpPr/>
            <p:nvPr/>
          </p:nvSpPr>
          <p:spPr>
            <a:xfrm>
              <a:off x="549317" y="1351687"/>
              <a:ext cx="434975" cy="0"/>
            </a:xfrm>
            <a:custGeom>
              <a:avLst/>
              <a:gdLst/>
              <a:ahLst/>
              <a:cxnLst/>
              <a:rect l="l" t="t" r="r" b="b"/>
              <a:pathLst>
                <a:path w="434975">
                  <a:moveTo>
                    <a:pt x="0" y="0"/>
                  </a:moveTo>
                  <a:lnTo>
                    <a:pt x="4345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8639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9526" y="1351687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10">
                  <a:moveTo>
                    <a:pt x="0" y="0"/>
                  </a:moveTo>
                  <a:lnTo>
                    <a:pt x="46086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75207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02009" y="135168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973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86826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9354" y="1351687"/>
              <a:ext cx="245110" cy="0"/>
            </a:xfrm>
            <a:custGeom>
              <a:avLst/>
              <a:gdLst/>
              <a:ahLst/>
              <a:cxnLst/>
              <a:rect l="l" t="t" r="r" b="b"/>
              <a:pathLst>
                <a:path w="245110">
                  <a:moveTo>
                    <a:pt x="0" y="0"/>
                  </a:moveTo>
                  <a:lnTo>
                    <a:pt x="24469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48870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9326" y="1351687"/>
              <a:ext cx="2250440" cy="720090"/>
            </a:xfrm>
            <a:custGeom>
              <a:avLst/>
              <a:gdLst/>
              <a:ahLst/>
              <a:cxnLst/>
              <a:rect l="l" t="t" r="r" b="b"/>
              <a:pathLst>
                <a:path w="2250440" h="720089">
                  <a:moveTo>
                    <a:pt x="2250027" y="0"/>
                  </a:moveTo>
                  <a:lnTo>
                    <a:pt x="2250027" y="720008"/>
                  </a:lnTo>
                </a:path>
                <a:path w="2250440" h="720089">
                  <a:moveTo>
                    <a:pt x="0" y="720008"/>
                  </a:moveTo>
                  <a:lnTo>
                    <a:pt x="0" y="12285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49082" y="144923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89346" y="901682"/>
              <a:ext cx="0" cy="283845"/>
            </a:xfrm>
            <a:custGeom>
              <a:avLst/>
              <a:gdLst/>
              <a:ahLst/>
              <a:cxnLst/>
              <a:rect l="l" t="t" r="r" b="b"/>
              <a:pathLst>
                <a:path h="283844">
                  <a:moveTo>
                    <a:pt x="0" y="0"/>
                  </a:moveTo>
                  <a:lnTo>
                    <a:pt x="0" y="28362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69102" y="1170121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9326" y="1351687"/>
              <a:ext cx="2250440" cy="720090"/>
            </a:xfrm>
            <a:custGeom>
              <a:avLst/>
              <a:gdLst/>
              <a:ahLst/>
              <a:cxnLst/>
              <a:rect l="l" t="t" r="r" b="b"/>
              <a:pathLst>
                <a:path w="2250440" h="720089">
                  <a:moveTo>
                    <a:pt x="1982052" y="0"/>
                  </a:moveTo>
                  <a:lnTo>
                    <a:pt x="2250027" y="0"/>
                  </a:lnTo>
                </a:path>
                <a:path w="2250440" h="720089">
                  <a:moveTo>
                    <a:pt x="1197858" y="720008"/>
                  </a:moveTo>
                  <a:lnTo>
                    <a:pt x="0" y="720008"/>
                  </a:lnTo>
                </a:path>
                <a:path w="2250440" h="720089">
                  <a:moveTo>
                    <a:pt x="2250027" y="720008"/>
                  </a:moveTo>
                  <a:lnTo>
                    <a:pt x="2067486" y="720008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11508" y="205145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1657" y="1256672"/>
              <a:ext cx="515620" cy="190500"/>
            </a:xfrm>
            <a:custGeom>
              <a:avLst/>
              <a:gdLst/>
              <a:ahLst/>
              <a:cxnLst/>
              <a:rect l="l" t="t" r="r" b="b"/>
              <a:pathLst>
                <a:path w="515619" h="190500">
                  <a:moveTo>
                    <a:pt x="515338" y="0"/>
                  </a:moveTo>
                  <a:lnTo>
                    <a:pt x="0" y="0"/>
                  </a:lnTo>
                  <a:lnTo>
                    <a:pt x="0" y="190030"/>
                  </a:lnTo>
                  <a:lnTo>
                    <a:pt x="515338" y="190030"/>
                  </a:lnTo>
                  <a:lnTo>
                    <a:pt x="515338" y="0"/>
                  </a:lnTo>
                  <a:close/>
                </a:path>
              </a:pathLst>
            </a:custGeom>
            <a:solidFill>
              <a:srgbClr val="0335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11657" y="1256672"/>
              <a:ext cx="515620" cy="190500"/>
            </a:xfrm>
            <a:custGeom>
              <a:avLst/>
              <a:gdLst/>
              <a:ahLst/>
              <a:cxnLst/>
              <a:rect l="l" t="t" r="r" b="b"/>
              <a:pathLst>
                <a:path w="515619" h="190500">
                  <a:moveTo>
                    <a:pt x="0" y="190030"/>
                  </a:moveTo>
                  <a:lnTo>
                    <a:pt x="515338" y="190030"/>
                  </a:lnTo>
                  <a:lnTo>
                    <a:pt x="515338" y="0"/>
                  </a:lnTo>
                  <a:lnTo>
                    <a:pt x="0" y="0"/>
                  </a:lnTo>
                  <a:lnTo>
                    <a:pt x="0" y="19003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11657" y="1256672"/>
            <a:ext cx="515620" cy="19050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30"/>
              </a:spcBef>
            </a:pP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??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35262" y="691348"/>
            <a:ext cx="7086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Road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Grade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5831" y="1056600"/>
            <a:ext cx="14420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Desired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0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11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-37" baseline="2525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650" baseline="2525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24263" y="1056600"/>
            <a:ext cx="7905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Actual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18225" y="1213140"/>
            <a:ext cx="1230630" cy="277495"/>
          </a:xfrm>
          <a:custGeom>
            <a:avLst/>
            <a:gdLst/>
            <a:ahLst/>
            <a:cxnLst/>
            <a:rect l="l" t="t" r="r" b="b"/>
            <a:pathLst>
              <a:path w="1230630" h="277494">
                <a:moveTo>
                  <a:pt x="0" y="277094"/>
                </a:moveTo>
                <a:lnTo>
                  <a:pt x="482226" y="277094"/>
                </a:lnTo>
                <a:lnTo>
                  <a:pt x="482226" y="0"/>
                </a:lnTo>
                <a:lnTo>
                  <a:pt x="0" y="0"/>
                </a:lnTo>
                <a:lnTo>
                  <a:pt x="0" y="277094"/>
                </a:lnTo>
                <a:close/>
              </a:path>
              <a:path w="1230630" h="277494">
                <a:moveTo>
                  <a:pt x="511619" y="277094"/>
                </a:moveTo>
                <a:lnTo>
                  <a:pt x="1230622" y="277094"/>
                </a:lnTo>
                <a:lnTo>
                  <a:pt x="1230622" y="0"/>
                </a:lnTo>
                <a:lnTo>
                  <a:pt x="511619" y="0"/>
                </a:lnTo>
                <a:lnTo>
                  <a:pt x="511619" y="277094"/>
                </a:lnTo>
                <a:close/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494962" y="1234311"/>
            <a:ext cx="751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Auto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Body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92432" y="1933149"/>
            <a:ext cx="816610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275"/>
              </a:spcBef>
            </a:pP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Speedometer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32585" y="1337753"/>
            <a:ext cx="96011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Throttle</a:t>
            </a:r>
            <a:r>
              <a:rPr sz="11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-37" baseline="40404" dirty="0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endParaRPr sz="1650" baseline="40404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12659" y="1866606"/>
            <a:ext cx="9734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Measured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355075"/>
            <a:ext cx="65201" cy="6520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565107"/>
            <a:ext cx="65201" cy="65201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02932" y="2227780"/>
            <a:ext cx="4079240" cy="6178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objective?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process,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output,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actuator,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sensor,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reference,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disturbance?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966</Words>
  <Application>Microsoft Macintosh PowerPoint</Application>
  <PresentationFormat>Custom</PresentationFormat>
  <Paragraphs>161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Apple Symbols</vt:lpstr>
      <vt:lpstr>Arial</vt:lpstr>
      <vt:lpstr>Times New Roman</vt:lpstr>
      <vt:lpstr>Office Theme</vt:lpstr>
      <vt:lpstr>PowerPoint Presentation</vt:lpstr>
      <vt:lpstr>The power of controls</vt:lpstr>
      <vt:lpstr>Analysis and control of linear dynamic systems</vt:lpstr>
      <vt:lpstr>Why automatic control?</vt:lpstr>
      <vt:lpstr>Terminologies</vt:lpstr>
      <vt:lpstr>Open-loop control v.s. closed-loop control</vt:lpstr>
      <vt:lpstr>Open-loop control v.s. closed-loop control</vt:lpstr>
      <vt:lpstr>Closed-loop control: regulation example</vt:lpstr>
      <vt:lpstr>Regulation control example: automobile cruise control</vt:lpstr>
      <vt:lpstr>Control objectives</vt:lpstr>
      <vt:lpstr>Means to achieve the control objectives</vt:lpstr>
      <vt:lpstr>About this course</vt:lpstr>
      <vt:lpstr>PowerPoint Presentation</vt:lpstr>
      <vt:lpstr>PowerPoint Presentation</vt:lpstr>
      <vt:lpstr>PowerPoint Presentation</vt:lpstr>
      <vt:lpstr>PowerPoint Presentation</vt:lpstr>
      <vt:lpstr>Resources for control education: societies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Modern Controls - Introduction</dc:title>
  <dc:subject>scripts for Org-Coursepack </dc:subject>
  <dc:creator> Xu Chen </dc:creator>
  <cp:lastModifiedBy>Xu Chen</cp:lastModifiedBy>
  <cp:revision>2</cp:revision>
  <dcterms:created xsi:type="dcterms:W3CDTF">2025-07-09T01:40:47Z</dcterms:created>
  <dcterms:modified xsi:type="dcterms:W3CDTF">2025-10-22T06:38:39Z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Emacs 29.4 (Org mode 9.7.11)</vt:lpwstr>
  </property>
  <property fmtid="{D5CDD505-2E9C-101B-9397-08002B2CF9AE}" pid="4" name="Producer">
    <vt:lpwstr>xdvipdfmx (20240407)</vt:lpwstr>
  </property>
  <property fmtid="{D5CDD505-2E9C-101B-9397-08002B2CF9AE}" pid="5" name="LastSaved">
    <vt:filetime>2025-01-13T00:00:00Z</vt:filetime>
  </property>
</Properties>
</file>